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marL="2311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marL="2946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21"/>
          </p:nvPr>
        </p:nvSpPr>
        <p:spPr>
          <a:xfrm>
            <a:off x="1473200" y="-2692400"/>
            <a:ext cx="21437602" cy="160707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21"/>
          </p:nvPr>
        </p:nvSpPr>
        <p:spPr>
          <a:xfrm>
            <a:off x="12925239" y="918941"/>
            <a:ext cx="11599696" cy="154738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21"/>
          </p:nvPr>
        </p:nvSpPr>
        <p:spPr>
          <a:xfrm>
            <a:off x="13169900" y="2376298"/>
            <a:ext cx="9522180" cy="127025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21"/>
          </p:nvPr>
        </p:nvSpPr>
        <p:spPr>
          <a:xfrm>
            <a:off x="15225182" y="6694486"/>
            <a:ext cx="8551335" cy="64135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22"/>
          </p:nvPr>
        </p:nvSpPr>
        <p:spPr>
          <a:xfrm>
            <a:off x="15773400" y="914400"/>
            <a:ext cx="7476849" cy="5605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23"/>
          </p:nvPr>
        </p:nvSpPr>
        <p:spPr>
          <a:xfrm>
            <a:off x="1077598" y="355600"/>
            <a:ext cx="14423166" cy="1924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23724223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3721937" y="13122415"/>
            <a:ext cx="368505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KILLBOX…"/>
          <p:cNvSpPr txBox="1"/>
          <p:nvPr>
            <p:ph type="ctrTitle"/>
          </p:nvPr>
        </p:nvSpPr>
        <p:spPr>
          <a:xfrm>
            <a:off x="-105032" y="-8048"/>
            <a:ext cx="23026442" cy="5892763"/>
          </a:xfrm>
          <a:prstGeom prst="rect">
            <a:avLst/>
          </a:prstGeom>
        </p:spPr>
        <p:txBody>
          <a:bodyPr/>
          <a:lstStyle/>
          <a:p>
            <a:pPr algn="ctr" defTabSz="914400">
              <a:defRPr sz="4200">
                <a:solidFill>
                  <a:srgbClr val="E5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r>
              <a:t>SKILLBOX </a:t>
            </a:r>
          </a:p>
          <a:p>
            <a:pPr algn="ctr" defTabSz="914400">
              <a:defRPr sz="4200">
                <a:solidFill>
                  <a:srgbClr val="E5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</a:p>
          <a:p>
            <a:pPr algn="ctr" defTabSz="914400">
              <a:defRPr sz="4200">
                <a:solidFill>
                  <a:srgbClr val="E5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r>
              <a:t>Дипломный проект «Data Scientist. ML. Средний уровень (нейронные сети) </a:t>
            </a:r>
          </a:p>
          <a:p>
            <a:pPr algn="ctr" defTabSz="914400">
              <a:defRPr sz="4200">
                <a:solidFill>
                  <a:srgbClr val="E5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r>
              <a:t>Распознавание эмоций зрителей видео-контента</a:t>
            </a:r>
            <a:br/>
            <a:br/>
            <a:br/>
            <a:r>
              <a:t>(по заказу компании </a:t>
            </a:r>
            <a:r>
              <a:rPr>
                <a:solidFill>
                  <a:srgbClr val="FFFFFF"/>
                </a:solidFill>
              </a:rPr>
              <a:t>самыезрелищныесериалы.рф</a:t>
            </a:r>
            <a:r>
              <a:t>)»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</a:p>
        </p:txBody>
      </p:sp>
      <p:sp>
        <p:nvSpPr>
          <p:cNvPr id="120" name="Студент Белоусов А.Л.…"/>
          <p:cNvSpPr txBox="1"/>
          <p:nvPr>
            <p:ph type="subTitle" sz="quarter" idx="1"/>
          </p:nvPr>
        </p:nvSpPr>
        <p:spPr>
          <a:xfrm>
            <a:off x="1160583" y="10885251"/>
            <a:ext cx="6237597" cy="220980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400"/>
              </a:spcBef>
              <a:defRPr sz="3200"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r>
              <a:t>Студент Белоусов А.Л.</a:t>
            </a:r>
          </a:p>
          <a:p>
            <a:pPr defTabSz="914400">
              <a:spcBef>
                <a:spcPts val="400"/>
              </a:spcBef>
              <a:defRPr sz="3200"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r>
              <a:t>2021 г.</a:t>
            </a:r>
          </a:p>
        </p:txBody>
      </p:sp>
      <p:pic>
        <p:nvPicPr>
          <p:cNvPr id="121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6183" y="6804020"/>
            <a:ext cx="9537948" cy="549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Сравнение моделей"/>
          <p:cNvSpPr txBox="1"/>
          <p:nvPr>
            <p:ph type="title"/>
          </p:nvPr>
        </p:nvSpPr>
        <p:spPr>
          <a:xfrm>
            <a:off x="1473200" y="355599"/>
            <a:ext cx="21437600" cy="1648138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1" sz="7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                  Сравнение моделей</a:t>
            </a:r>
          </a:p>
        </p:txBody>
      </p:sp>
      <p:pic>
        <p:nvPicPr>
          <p:cNvPr id="181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2" name="Таблица"/>
          <p:cNvGraphicFramePr/>
          <p:nvPr/>
        </p:nvGraphicFramePr>
        <p:xfrm>
          <a:off x="2362200" y="2759124"/>
          <a:ext cx="18342628" cy="1017140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585657"/>
                <a:gridCol w="4585657"/>
                <a:gridCol w="4585657"/>
                <a:gridCol w="4585657"/>
              </a:tblGrid>
              <a:tr h="1453057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Модель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Privat Scor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Public Scor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Inference Time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VGGFace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0.5396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0.54279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VGGFace (bounding-box)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0.4604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0.4736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0.054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BiT-M r50x1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0.5384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0.013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BiT-M r50x1 (bounding-box)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0.013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VGGFace (balance dataset)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0.5248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0.5348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453057">
                <a:tc>
                  <a:txBody>
                    <a:bodyPr/>
                    <a:lstStyle/>
                    <a:p>
                      <a:pPr marL="495300" indent="-495300" algn="l">
                        <a:spcBef>
                          <a:spcPts val="5100"/>
                        </a:spcBef>
                        <a:buSzPct val="30000"/>
                        <a:buBlip>
                          <a:blip r:embed="rId3"/>
                        </a:buBlip>
                        <a:defRPr sz="3900"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sym typeface="Helvetica Neue Light"/>
                        </a:defRPr>
                      </a:pPr>
                      <a:r>
                        <a:t>VGGFace/регрес. (Valense/Arousal)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0.3748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0.3688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0.05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Удельные доли неверно детектируемых эмоций"/>
          <p:cNvSpPr txBox="1"/>
          <p:nvPr>
            <p:ph type="body" idx="1"/>
          </p:nvPr>
        </p:nvSpPr>
        <p:spPr>
          <a:xfrm>
            <a:off x="1473200" y="753136"/>
            <a:ext cx="21437600" cy="12359969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           Удельные доли неверно детектируемых эмоций</a:t>
            </a:r>
          </a:p>
        </p:txBody>
      </p:sp>
      <p:pic>
        <p:nvPicPr>
          <p:cNvPr id="185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Снимок экрана 2021-07-31 в 22.07.07.png" descr="Снимок экрана 2021-07-31 в 22.07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4236" y="1857030"/>
            <a:ext cx="14039852" cy="11153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Разложение эмоций по valence-arous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1" sz="7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Разложение эмоций по valence-arousal</a:t>
            </a:r>
          </a:p>
        </p:txBody>
      </p:sp>
      <p:sp>
        <p:nvSpPr>
          <p:cNvPr id="189" name="Открытые источники                                     Случайно сгенерированные значения"/>
          <p:cNvSpPr txBox="1"/>
          <p:nvPr>
            <p:ph type="body" idx="1"/>
          </p:nvPr>
        </p:nvSpPr>
        <p:spPr>
          <a:xfrm>
            <a:off x="1473200" y="2860729"/>
            <a:ext cx="21437600" cy="1041541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800"/>
            </a:pPr>
            <a:r>
              <a:t>        Открытые источники                                     Случайно сгенерированные значения</a:t>
            </a:r>
          </a:p>
          <a:p>
            <a:pPr>
              <a:buBlip>
                <a:blip r:embed="rId2"/>
              </a:buBlip>
            </a:pPr>
            <a:endParaRPr sz="3800"/>
          </a:p>
          <a:p>
            <a:pPr>
              <a:buBlip>
                <a:blip r:embed="rId2"/>
              </a:buBlip>
            </a:pPr>
            <a:endParaRPr sz="3800"/>
          </a:p>
          <a:p>
            <a:pPr>
              <a:buBlip>
                <a:blip r:embed="rId2"/>
              </a:buBlip>
            </a:pPr>
            <a:endParaRPr sz="3800"/>
          </a:p>
          <a:p>
            <a:pPr>
              <a:buBlip>
                <a:blip r:embed="rId2"/>
              </a:buBlip>
            </a:pPr>
            <a:endParaRPr sz="3800"/>
          </a:p>
        </p:txBody>
      </p:sp>
      <p:pic>
        <p:nvPicPr>
          <p:cNvPr id="190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Снимок экрана 2021-07-31 в 21.48.50.png" descr="Снимок экрана 2021-07-31 в 21.48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513" y="5251841"/>
            <a:ext cx="8051749" cy="7578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Снимок экрана 2021-07-31 в 21.49.42.png" descr="Снимок экрана 2021-07-31 в 21.49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04704" y="5251841"/>
            <a:ext cx="10874811" cy="7578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Распределение предсказанных эмоций по Valense / Arousal после обучения ML-модели"/>
          <p:cNvSpPr txBox="1"/>
          <p:nvPr>
            <p:ph type="title"/>
          </p:nvPr>
        </p:nvSpPr>
        <p:spPr>
          <a:xfrm>
            <a:off x="1473200" y="355600"/>
            <a:ext cx="21437600" cy="170135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Распределение предсказанных эмоций по Valense / Arousal после обучения ML-модели</a:t>
            </a:r>
          </a:p>
        </p:txBody>
      </p:sp>
      <p:sp>
        <p:nvSpPr>
          <p:cNvPr id="195" name="Тренировочный датасет                       Тестовый датасет"/>
          <p:cNvSpPr txBox="1"/>
          <p:nvPr>
            <p:ph type="body" idx="1"/>
          </p:nvPr>
        </p:nvSpPr>
        <p:spPr>
          <a:xfrm>
            <a:off x="1473200" y="2675070"/>
            <a:ext cx="21437600" cy="9262930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      Тренировочный датасет                       Тестовый датасет</a:t>
            </a:r>
          </a:p>
        </p:txBody>
      </p:sp>
      <p:pic>
        <p:nvPicPr>
          <p:cNvPr id="19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Снимок экрана 2021-07-31 в 21.53.33.png" descr="Снимок экрана 2021-07-31 в 21.5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8388" y="4629150"/>
            <a:ext cx="9626601" cy="657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Снимок экрана 2021-07-31 в 21.54.02.png" descr="Снимок экрана 2021-07-31 в 21.54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44070" y="4629150"/>
            <a:ext cx="9323807" cy="657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Предикты регрессионной ML-модели по случайно сгенерированным данным Valence / Arousal"/>
          <p:cNvSpPr txBox="1"/>
          <p:nvPr>
            <p:ph type="title"/>
          </p:nvPr>
        </p:nvSpPr>
        <p:spPr>
          <a:xfrm>
            <a:off x="2985313" y="355600"/>
            <a:ext cx="17659818" cy="342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Предикты регрессионной ML-модели по случайно сгенерированным данным Valence / Arousal</a:t>
            </a:r>
          </a:p>
        </p:txBody>
      </p:sp>
      <p:pic>
        <p:nvPicPr>
          <p:cNvPr id="201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Снимок экрана 2021-07-31 в 22.02.51.png" descr="Снимок экрана 2021-07-31 в 22.02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2429" y="3761542"/>
            <a:ext cx="8785588" cy="874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Распознавание эмоций с видео-камеры в режиме…"/>
          <p:cNvSpPr txBox="1"/>
          <p:nvPr>
            <p:ph type="title"/>
          </p:nvPr>
        </p:nvSpPr>
        <p:spPr>
          <a:xfrm>
            <a:off x="1473200" y="217260"/>
            <a:ext cx="21437600" cy="13281481"/>
          </a:xfrm>
          <a:prstGeom prst="rect">
            <a:avLst/>
          </a:prstGeom>
        </p:spPr>
        <p:txBody>
          <a:bodyPr anchor="t"/>
          <a:lstStyle/>
          <a:p>
            <a:pPr>
              <a:defRPr sz="7000"/>
            </a:pPr>
            <a:r>
              <a:t>Распознавание эмоций с видео-камеры в режиме</a:t>
            </a:r>
          </a:p>
          <a:p>
            <a:pPr>
              <a:defRPr sz="7000"/>
            </a:pPr>
            <a:r>
              <a:t>                                   real-time</a:t>
            </a:r>
          </a:p>
          <a:p>
            <a:pPr>
              <a:defRPr sz="3600"/>
            </a:pPr>
            <a:r>
              <a:t>     - с использованием каскадов Хаара и SSD Face Detection</a:t>
            </a:r>
          </a:p>
        </p:txBody>
      </p:sp>
      <p:pic>
        <p:nvPicPr>
          <p:cNvPr id="205" name="Снимок экрана 2021-07-31 в 22.13.19.png" descr="Снимок экрана 2021-07-31 в 22.1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9734" y="3341406"/>
            <a:ext cx="18847606" cy="974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Предложения по дальнейшему развитию проекта"/>
          <p:cNvSpPr txBox="1"/>
          <p:nvPr>
            <p:ph type="title"/>
          </p:nvPr>
        </p:nvSpPr>
        <p:spPr>
          <a:xfrm>
            <a:off x="4338873" y="330200"/>
            <a:ext cx="15496947" cy="2110346"/>
          </a:xfrm>
          <a:prstGeom prst="rect">
            <a:avLst/>
          </a:prstGeom>
        </p:spPr>
        <p:txBody>
          <a:bodyPr/>
          <a:lstStyle>
            <a:lvl1pPr defTabSz="363220">
              <a:defRPr sz="5200">
                <a:effectLst>
                  <a:outerShdw sx="100000" sy="100000" kx="0" ky="0" algn="b" rotWithShape="0" blurRad="25400" dist="16764" dir="5400000">
                    <a:srgbClr val="000000"/>
                  </a:outerShdw>
                </a:effectLst>
              </a:defRPr>
            </a:lvl1pPr>
          </a:lstStyle>
          <a:p>
            <a:pPr/>
            <a:r>
              <a:t>Предложения по дальнейшему развитию проекта</a:t>
            </a:r>
          </a:p>
        </p:txBody>
      </p:sp>
      <p:sp>
        <p:nvSpPr>
          <p:cNvPr id="209" name="Переход на AffectNet, представляющий из себя более качественный датасет лиц с хорошей разметкой, реальными данными по Valense / Arousal, содержащий 1 миллион фотографий.…"/>
          <p:cNvSpPr txBox="1"/>
          <p:nvPr>
            <p:ph type="body" idx="1"/>
          </p:nvPr>
        </p:nvSpPr>
        <p:spPr>
          <a:xfrm>
            <a:off x="1473200" y="2567395"/>
            <a:ext cx="21437600" cy="937695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Переход на AffectNet, представляющий из себя более качественный датасет лиц с хорошей разметкой, реальными данными по Valense / Arousal, содержащий 1 миллион фотографий.</a:t>
            </a:r>
          </a:p>
          <a:p>
            <a:pPr>
              <a:buBlip>
                <a:blip r:embed="rId2"/>
              </a:buBlip>
            </a:pPr>
            <a:r>
              <a:t>Дополнительная разметка по полу/возрасту/национальности позволит более гибко оценивать влияние видео-контента на зрителя.</a:t>
            </a:r>
          </a:p>
          <a:p>
            <a:pPr>
              <a:buBlip>
                <a:blip r:embed="rId2"/>
              </a:buBlip>
            </a:pPr>
            <a:r>
              <a:t>Балансировка имеющегося датасета сторонними фотографиями по наиболее мало-наполненным категориям.</a:t>
            </a:r>
          </a:p>
          <a:p>
            <a:pPr>
              <a:buBlip>
                <a:blip r:embed="rId2"/>
              </a:buBlip>
            </a:pPr>
            <a:r>
              <a:t>Удаление изображений без лиц, с несколькими лицами, с фрагментированными лицами, повторяющихся фотографий</a:t>
            </a:r>
          </a:p>
        </p:txBody>
      </p:sp>
      <p:pic>
        <p:nvPicPr>
          <p:cNvPr id="210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Выводы:…"/>
          <p:cNvSpPr txBox="1"/>
          <p:nvPr>
            <p:ph type="title"/>
          </p:nvPr>
        </p:nvSpPr>
        <p:spPr>
          <a:xfrm>
            <a:off x="1473200" y="259410"/>
            <a:ext cx="21437600" cy="13065878"/>
          </a:xfrm>
          <a:prstGeom prst="rect">
            <a:avLst/>
          </a:prstGeom>
        </p:spPr>
        <p:txBody>
          <a:bodyPr anchor="t"/>
          <a:lstStyle/>
          <a:p>
            <a:pPr defTabSz="808990">
              <a:defRPr sz="784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Выводы:</a:t>
            </a:r>
          </a:p>
          <a:p>
            <a:pPr defTabSz="808990">
              <a:defRPr sz="2744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</a:p>
          <a:p>
            <a:pPr defTabSz="808990">
              <a:lnSpc>
                <a:spcPct val="120000"/>
              </a:lnSpc>
              <a:defRPr sz="441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По итогам соревнований на платформе Kaggle была выбрана модель Oxford VGGFace c архитектурой CNN VGG-Very-Deep-16 (ResNet50), предобученной на датасете VGGFace2 c результирующим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Private Scor = 0.54</a:t>
            </a:r>
            <a:r>
              <a:t>. Датасет VGGFace2 содержит 3.3 миллиона изображений с 9000 разными персоналиями, что является более предпочтительным для нашей задачи, чем предобученные модели на датасете ImageNet. Признаки которые наша модель научилась извлекать из изображений будут нам гораздо полезнее и помогут обучить модель лучше и быстрее, поскольку в VGGFace2 присутствуют только лица людей.</a:t>
            </a:r>
          </a:p>
          <a:p>
            <a:pPr defTabSz="808990">
              <a:lnSpc>
                <a:spcPct val="120000"/>
              </a:lnSpc>
              <a:defRPr sz="441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У исходной модели «отрезан» последний слой и добавлено два новых: Flatten и  полносвязанный Dense-слой с SoftMax-активацией для 9-ти категорий. При этом количество обучаемых параметров составило 23.5 миллиона. Время обучения - 15-20 минут на 1 эпоху в Google Colab.</a:t>
            </a:r>
          </a:p>
          <a:p>
            <a:pPr defTabSz="808990">
              <a:lnSpc>
                <a:spcPct val="120000"/>
              </a:lnSpc>
              <a:defRPr sz="441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Время инференса сети составило в среднем 0.05 с, что значительно лучше требуемых 0.33с.</a:t>
            </a:r>
          </a:p>
        </p:txBody>
      </p:sp>
      <p:pic>
        <p:nvPicPr>
          <p:cNvPr id="213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Красивые-картинки-Спасибо-за-внимание-для-презентации-сборка-14.jpg" descr="Красивые-картинки-Спасибо-за-внимание-для-презентации-сборка-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5376" y="-9220"/>
            <a:ext cx="18288003" cy="137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остановка задачи"/>
          <p:cNvSpPr txBox="1"/>
          <p:nvPr>
            <p:ph type="title"/>
          </p:nvPr>
        </p:nvSpPr>
        <p:spPr>
          <a:xfrm>
            <a:off x="3795421" y="115126"/>
            <a:ext cx="14784354" cy="2350962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1" sz="1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Постановка задачи</a:t>
            </a:r>
          </a:p>
        </p:txBody>
      </p:sp>
      <p:sp>
        <p:nvSpPr>
          <p:cNvPr id="125" name="Заказчик:  самыезрелищныесериалы.рф…"/>
          <p:cNvSpPr txBox="1"/>
          <p:nvPr>
            <p:ph type="body" idx="1"/>
          </p:nvPr>
        </p:nvSpPr>
        <p:spPr>
          <a:xfrm>
            <a:off x="1676400" y="2828373"/>
            <a:ext cx="21437600" cy="10326343"/>
          </a:xfrm>
          <a:prstGeom prst="rect">
            <a:avLst/>
          </a:prstGeom>
        </p:spPr>
        <p:txBody>
          <a:bodyPr anchor="t"/>
          <a:lstStyle/>
          <a:p>
            <a:pPr marL="117043" indent="-117043" defTabSz="585215">
              <a:lnSpc>
                <a:spcPct val="150000"/>
              </a:lnSpc>
              <a:spcBef>
                <a:spcPts val="700"/>
              </a:spcBef>
              <a:buClr>
                <a:srgbClr val="967E96"/>
              </a:buClr>
              <a:buSzPct val="85000"/>
              <a:buChar char="▪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Заказчик:  самыезрелищныесериалы.рф</a:t>
            </a:r>
          </a:p>
          <a:p>
            <a:pPr marL="117043" indent="-117043" defTabSz="585215">
              <a:lnSpc>
                <a:spcPct val="150000"/>
              </a:lnSpc>
              <a:spcBef>
                <a:spcPts val="700"/>
              </a:spcBef>
              <a:buClr>
                <a:srgbClr val="967E96"/>
              </a:buClr>
              <a:buSzPct val="85000"/>
              <a:buChar char="▪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Цель: </a:t>
            </a:r>
          </a:p>
          <a:p>
            <a:pPr lvl="1" marL="292607" indent="-117042" defTabSz="585215">
              <a:lnSpc>
                <a:spcPct val="150000"/>
              </a:lnSpc>
              <a:spcBef>
                <a:spcPts val="200"/>
              </a:spcBef>
              <a:buClr>
                <a:srgbClr val="967E96"/>
              </a:buClr>
              <a:buSzPct val="85000"/>
              <a:buFont typeface="Arial Narrow"/>
              <a:buChar char="–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определять самые зрелищные моменты фильма по эмоциям зрителя</a:t>
            </a:r>
          </a:p>
          <a:p>
            <a:pPr marL="117043" indent="-117043" defTabSz="585215">
              <a:lnSpc>
                <a:spcPct val="150000"/>
              </a:lnSpc>
              <a:spcBef>
                <a:spcPts val="700"/>
              </a:spcBef>
              <a:buClr>
                <a:srgbClr val="967E96"/>
              </a:buClr>
              <a:buSzPct val="85000"/>
              <a:buChar char="▪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Задание: </a:t>
            </a:r>
          </a:p>
          <a:p>
            <a:pPr lvl="1" marL="292607" indent="-117042" defTabSz="585215">
              <a:lnSpc>
                <a:spcPct val="150000"/>
              </a:lnSpc>
              <a:spcBef>
                <a:spcPts val="200"/>
              </a:spcBef>
              <a:buClr>
                <a:srgbClr val="967E96"/>
              </a:buClr>
              <a:buSzPct val="85000"/>
              <a:buFont typeface="Arial Narrow"/>
              <a:buChar char="–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обучить нейронную сеть на классификацию эмоций по изображению</a:t>
            </a:r>
          </a:p>
          <a:p>
            <a:pPr marL="117043" indent="-117043" defTabSz="585215">
              <a:lnSpc>
                <a:spcPct val="150000"/>
              </a:lnSpc>
              <a:spcBef>
                <a:spcPts val="700"/>
              </a:spcBef>
              <a:buClr>
                <a:srgbClr val="967E96"/>
              </a:buClr>
              <a:buSzPct val="85000"/>
              <a:buChar char="▪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Требования:</a:t>
            </a:r>
          </a:p>
          <a:p>
            <a:pPr lvl="1" marL="292607" indent="-117042" defTabSz="585215">
              <a:lnSpc>
                <a:spcPct val="150000"/>
              </a:lnSpc>
              <a:spcBef>
                <a:spcPts val="200"/>
              </a:spcBef>
              <a:buClr>
                <a:srgbClr val="967E96"/>
              </a:buClr>
              <a:buSzPct val="85000"/>
              <a:buFont typeface="Arial Narrow"/>
              <a:buChar char="–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время классификации менее 0.33 сек</a:t>
            </a:r>
          </a:p>
          <a:p>
            <a:pPr lvl="1" marL="292607" indent="-117042" defTabSz="585215">
              <a:lnSpc>
                <a:spcPct val="150000"/>
              </a:lnSpc>
              <a:spcBef>
                <a:spcPts val="200"/>
              </a:spcBef>
              <a:buClr>
                <a:srgbClr val="967E96"/>
              </a:buClr>
              <a:buSzPct val="85000"/>
              <a:buFont typeface="Arial Narrow"/>
              <a:buChar char="–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точность не менее 0.2988 (categorical accuracy)</a:t>
            </a:r>
          </a:p>
          <a:p>
            <a:pPr lvl="1" marL="292607" indent="-117042" defTabSz="585215">
              <a:lnSpc>
                <a:spcPct val="150000"/>
              </a:lnSpc>
              <a:spcBef>
                <a:spcPts val="200"/>
              </a:spcBef>
              <a:buClr>
                <a:srgbClr val="967E96"/>
              </a:buClr>
              <a:buSzPct val="85000"/>
              <a:buFont typeface="Arial Narrow"/>
              <a:buChar char="–"/>
              <a:defRPr sz="5119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демонстрация работы на веб-камере</a:t>
            </a:r>
          </a:p>
        </p:txBody>
      </p:sp>
      <p:pic>
        <p:nvPicPr>
          <p:cNvPr id="12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Снимок экрана 2021-07-31 в 23.22.17.png" descr="Снимок экрана 2021-07-31 в 23.22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9828" y="266412"/>
            <a:ext cx="19410012" cy="1318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2 набора фотографий:…"/>
          <p:cNvSpPr txBox="1"/>
          <p:nvPr>
            <p:ph type="title"/>
          </p:nvPr>
        </p:nvSpPr>
        <p:spPr>
          <a:xfrm>
            <a:off x="1473200" y="1424204"/>
            <a:ext cx="21437600" cy="5113239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ts val="12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 набора фотографий:</a:t>
            </a:r>
          </a:p>
          <a:p>
            <a:pPr marL="182879" indent="-182879" defTabSz="914400">
              <a:lnSpc>
                <a:spcPct val="90000"/>
              </a:lnSpc>
              <a:spcBef>
                <a:spcPts val="12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Папка train</a:t>
            </a:r>
          </a:p>
          <a:p>
            <a:pPr lvl="1" marL="182879" indent="91441" defTabSz="914400">
              <a:lnSpc>
                <a:spcPct val="90000"/>
              </a:lnSpc>
              <a:spcBef>
                <a:spcPts val="4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9 классов эмоций</a:t>
            </a:r>
          </a:p>
          <a:p>
            <a:pPr lvl="1" marL="182879" indent="91441" defTabSz="914400">
              <a:lnSpc>
                <a:spcPct val="90000"/>
              </a:lnSpc>
              <a:spcBef>
                <a:spcPts val="4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50 046 фотографий</a:t>
            </a:r>
          </a:p>
          <a:p>
            <a:pPr lvl="1" marL="182879" indent="91441" defTabSz="914400">
              <a:lnSpc>
                <a:spcPct val="90000"/>
              </a:lnSpc>
              <a:spcBef>
                <a:spcPts val="4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182879" indent="-182879" defTabSz="914400">
              <a:lnSpc>
                <a:spcPct val="90000"/>
              </a:lnSpc>
              <a:spcBef>
                <a:spcPts val="12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Папка test_kaggle</a:t>
            </a:r>
          </a:p>
          <a:p>
            <a:pPr lvl="1" marL="182879" indent="91441" defTabSz="914400">
              <a:lnSpc>
                <a:spcPct val="90000"/>
              </a:lnSpc>
              <a:spcBef>
                <a:spcPts val="4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Неразмеченные</a:t>
            </a:r>
          </a:p>
          <a:p>
            <a:pPr lvl="1" marL="182879" indent="91441" defTabSz="914400">
              <a:lnSpc>
                <a:spcPct val="90000"/>
              </a:lnSpc>
              <a:spcBef>
                <a:spcPts val="400"/>
              </a:spcBef>
              <a:defRPr sz="3500"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5 000 фотографий</a:t>
            </a:r>
          </a:p>
        </p:txBody>
      </p:sp>
      <p:sp>
        <p:nvSpPr>
          <p:cNvPr id="132" name="EDA - общие данные"/>
          <p:cNvSpPr txBox="1"/>
          <p:nvPr>
            <p:ph type="body" sz="quarter" idx="1"/>
          </p:nvPr>
        </p:nvSpPr>
        <p:spPr>
          <a:xfrm>
            <a:off x="1473200" y="355600"/>
            <a:ext cx="21437600" cy="1909317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0"/>
              </a:spcBef>
              <a:buSzTx/>
              <a:buNone/>
              <a:defRPr b="1" sz="8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EDA - общие данные</a:t>
            </a:r>
          </a:p>
        </p:txBody>
      </p:sp>
      <p:pic>
        <p:nvPicPr>
          <p:cNvPr id="133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Снимок экрана 2021-07-31 в 18.06.38.png" descr="Снимок экрана 2021-07-31 в 18.06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8757" y="2079331"/>
            <a:ext cx="6607310" cy="380298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Анализ соответствия исходных данных техническому заданию. Выявление иных негативных признаков предоставленных медиа-данных…"/>
          <p:cNvSpPr txBox="1"/>
          <p:nvPr/>
        </p:nvSpPr>
        <p:spPr>
          <a:xfrm>
            <a:off x="1473200" y="7153736"/>
            <a:ext cx="21437600" cy="6043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Анализ соответствия исходных данных техническому заданию. Выявление иных негативных признаков предоставленных медиа-данных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algn="l"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1.«Все изображения квадратные…» говорили они</a:t>
            </a:r>
          </a:p>
          <a:p>
            <a:pPr algn="l"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2.«Перед нами изображения лиц людей…» говорили они</a:t>
            </a:r>
          </a:p>
          <a:p>
            <a:pPr algn="l"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3. Уровень яркости (min / max)</a:t>
            </a:r>
          </a:p>
          <a:p>
            <a:pPr algn="l"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4. Одинаковые фотографии в разных (!) категориях.</a:t>
            </a:r>
          </a:p>
          <a:p>
            <a:pPr algn="l" defTabSz="914400">
              <a:lnSpc>
                <a:spcPct val="90000"/>
              </a:lnSpc>
              <a:spcBef>
                <a:spcPts val="1200"/>
              </a:spcBef>
              <a:defRPr sz="4700">
                <a:solidFill>
                  <a:srgbClr val="FFFFFF"/>
                </a:solidFill>
                <a:effectLst/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5. Фрагментированные, множественные лица</a:t>
            </a:r>
          </a:p>
        </p:txBody>
      </p:sp>
      <p:pic>
        <p:nvPicPr>
          <p:cNvPr id="136" name="Снимок экрана 2021-07-31 в 18.18.14.png" descr="Снимок экрана 2021-07-31 в 18.18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21470" y="11052530"/>
            <a:ext cx="2567650" cy="2150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Снимок экрана 2021-07-31 в 18.24.43.png" descr="Снимок экрана 2021-07-31 в 18.24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48695" y="11063082"/>
            <a:ext cx="2419659" cy="212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Снимок экрана 2021-07-31 в 18.29.17.png" descr="Снимок экрана 2021-07-31 в 18.29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42640" y="8502832"/>
            <a:ext cx="4441041" cy="232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Снимок экрана 2021-07-31 в 18.33.21.png" descr="Снимок экрана 2021-07-31 в 18.33.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27930" y="11052530"/>
            <a:ext cx="2081152" cy="2150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Снимок экрана 2021-07-31 в 22.47.52.png" descr="Снимок экрана 2021-07-31 в 22.47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771" y="5468113"/>
            <a:ext cx="19643057" cy="2751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Снимок экрана 2021-07-31 в 22.48.22.png" descr="Снимок экрана 2021-07-31 в 22.48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0017" y="9396776"/>
            <a:ext cx="19664564" cy="273119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Методика подготовки данных…"/>
          <p:cNvSpPr txBox="1"/>
          <p:nvPr>
            <p:ph type="title"/>
          </p:nvPr>
        </p:nvSpPr>
        <p:spPr>
          <a:xfrm>
            <a:off x="1473200" y="355599"/>
            <a:ext cx="21437600" cy="4265893"/>
          </a:xfrm>
          <a:prstGeom prst="rect">
            <a:avLst/>
          </a:prstGeom>
        </p:spPr>
        <p:txBody>
          <a:bodyPr/>
          <a:lstStyle/>
          <a:p>
            <a:pPr algn="ctr" defTabSz="751205">
              <a:defRPr sz="7500">
                <a:effectLst>
                  <a:outerShdw sx="100000" sy="100000" kx="0" ky="0" algn="b" rotWithShape="0" blurRad="50800" dist="34671" dir="5400000">
                    <a:srgbClr val="000000"/>
                  </a:outerShdw>
                </a:effectLst>
              </a:defRPr>
            </a:pPr>
            <a:r>
              <a:t>Методика подготовки данных</a:t>
            </a:r>
          </a:p>
          <a:p>
            <a:pPr algn="ctr" defTabSz="751205">
              <a:defRPr sz="7500">
                <a:effectLst>
                  <a:outerShdw sx="100000" sy="100000" kx="0" ky="0" algn="b" rotWithShape="0" blurRad="50800" dist="34671" dir="5400000">
                    <a:srgbClr val="000000"/>
                  </a:outerShdw>
                </a:effectLst>
              </a:defRPr>
            </a:pPr>
          </a:p>
          <a:p>
            <a:pPr defTabSz="751205">
              <a:defRPr sz="4000">
                <a:effectLst>
                  <a:outerShdw sx="100000" sy="100000" kx="0" ky="0" algn="b" rotWithShape="0" blurRad="50800" dist="34671" dir="5400000">
                    <a:srgbClr val="000000"/>
                  </a:outerShdw>
                </a:effectLst>
              </a:defRPr>
            </a:pPr>
            <a:r>
              <a:t>- Удаление идентичных изображений по вычисленным хеш-функциям (hs.fileChecksum)</a:t>
            </a:r>
          </a:p>
          <a:p>
            <a:pPr defTabSz="751205">
              <a:defRPr sz="4000">
                <a:effectLst>
                  <a:outerShdw sx="100000" sy="100000" kx="0" ky="0" algn="b" rotWithShape="0" blurRad="50800" dist="34671" dir="5400000">
                    <a:srgbClr val="000000"/>
                  </a:outerShdw>
                </a:effectLst>
              </a:defRPr>
            </a:pPr>
          </a:p>
          <a:p>
            <a:pPr defTabSz="751205">
              <a:defRPr sz="4000">
                <a:effectLst>
                  <a:outerShdw sx="100000" sy="100000" kx="0" ky="0" algn="b" rotWithShape="0" blurRad="50800" dist="34671" dir="5400000">
                    <a:srgbClr val="000000"/>
                  </a:outerShdw>
                </a:effectLst>
              </a:defRPr>
            </a:pPr>
            <a:r>
              <a:t>- Нормализация уровня яркости/контраста (ImageOps.autocontrast)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Удаление изображений без лиц, фрагментированных изображений и изображений со множеством лиц:…"/>
          <p:cNvSpPr txBox="1"/>
          <p:nvPr>
            <p:ph type="title"/>
          </p:nvPr>
        </p:nvSpPr>
        <p:spPr>
          <a:xfrm>
            <a:off x="1473200" y="431800"/>
            <a:ext cx="21437600" cy="10146253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5100"/>
              </a:spcBef>
              <a:buSzPct val="30000"/>
              <a:buBlip>
                <a:blip r:embed="rId2"/>
              </a:buBlip>
              <a:defRPr sz="4100"/>
            </a:pPr>
            <a:r>
              <a:t>Удаление изображений без лиц, фрагментированных изображений и изображений со множеством лиц:</a:t>
            </a:r>
          </a:p>
          <a:p>
            <a:pPr marL="635000" indent="-635000">
              <a:spcBef>
                <a:spcPts val="5100"/>
              </a:spcBef>
              <a:defRPr sz="4100"/>
            </a:pPr>
            <a:r>
              <a:t>Multi-task Cascaded Convolutional Networks (MTCNN). Наиболее длительный, но в то же время, наиболее качественный алгоритм детектирования лица на фото по обязательным 7 точкам (углы глаз, углы губ, кончик носа) и необрезанному овалу лица.</a:t>
            </a:r>
          </a:p>
        </p:txBody>
      </p:sp>
      <p:pic>
        <p:nvPicPr>
          <p:cNvPr id="147" name="Снимок экрана 2021-07-31 в 18.46.01.png" descr="Снимок экрана 2021-07-31 в 18.4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3529" y="5053245"/>
            <a:ext cx="3618999" cy="4215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Снимок экрана 2021-07-31 в 18.46.10.png" descr="Снимок экрана 2021-07-31 в 18.46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2332" y="9537765"/>
            <a:ext cx="3575549" cy="4113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Снимок экрана 2021-07-31 в 18.46.33.png" descr="Снимок экрана 2021-07-31 в 18.46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679" y="9486900"/>
            <a:ext cx="3658767" cy="4215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Снимок экрана 2021-07-31 в 18.46.44.png" descr="Снимок экрана 2021-07-31 в 18.46.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60561" y="5022850"/>
            <a:ext cx="3530915" cy="4276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Снимок экрана 2021-07-31 в 18.45.50.png" descr="Снимок экрана 2021-07-31 в 18.45.5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5821" y="5029398"/>
            <a:ext cx="3659900" cy="4263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Снимок экрана 2021-07-31 в 18.50.43.png" descr="Снимок экрана 2021-07-31 в 18.50.4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36234" y="5022850"/>
            <a:ext cx="3711532" cy="4276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Снимок экрана 2021-07-31 в 18.51.04.png" descr="Снимок экрана 2021-07-31 в 18.51.0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718290" y="5035550"/>
            <a:ext cx="3575547" cy="425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Снимок экрана 2021-07-31 в 22.52.06.png" descr="Снимок экрана 2021-07-31 в 22.52.0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75768" y="9440664"/>
            <a:ext cx="3658768" cy="439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Снимок экрана 2021-07-31 в 22.53.19.png" descr="Снимок экрана 2021-07-31 в 22.53.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636602" y="9479367"/>
            <a:ext cx="3630847" cy="4276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Снимок экрана 2021-07-31 в 22.54.11.png" descr="Снимок экрана 2021-07-31 в 22.54.1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722660" y="9446376"/>
            <a:ext cx="3619727" cy="4263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NN Face Detector from OpenCV (SSD Net). Обнаружение объектов на изображениях с использованием одной глубокой нейронной сети…"/>
          <p:cNvSpPr txBox="1"/>
          <p:nvPr>
            <p:ph type="body" idx="1"/>
          </p:nvPr>
        </p:nvSpPr>
        <p:spPr>
          <a:xfrm>
            <a:off x="1219200" y="1110570"/>
            <a:ext cx="21437600" cy="11980796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 sz="4100"/>
            </a:pPr>
            <a:r>
              <a:t>DNN Face Detector from OpenCV (SSD Net). Обнаружение объектов на изображениях с использованием одной глубокой нейронной сети</a:t>
            </a:r>
          </a:p>
          <a:p>
            <a:pPr>
              <a:buBlip>
                <a:blip r:embed="rId2"/>
              </a:buBlip>
              <a:defRPr sz="4100"/>
            </a:pPr>
          </a:p>
          <a:p>
            <a:pPr>
              <a:buBlip>
                <a:blip r:embed="rId2"/>
              </a:buBlip>
              <a:defRPr sz="4100"/>
            </a:pPr>
          </a:p>
          <a:p>
            <a:pPr>
              <a:buBlip>
                <a:blip r:embed="rId2"/>
              </a:buBlip>
              <a:defRPr sz="4100"/>
            </a:pPr>
          </a:p>
          <a:p>
            <a:pPr>
              <a:buBlip>
                <a:blip r:embed="rId2"/>
              </a:buBlip>
              <a:defRPr sz="4100"/>
            </a:pPr>
            <a:r>
              <a:t>Обнаружение множественных лиц</a:t>
            </a:r>
          </a:p>
        </p:txBody>
      </p:sp>
      <p:pic>
        <p:nvPicPr>
          <p:cNvPr id="159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Снимок экрана 2021-07-31 в 18.57.37.png" descr="Снимок экрана 2021-07-31 в 18.57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3293" y="3331397"/>
            <a:ext cx="11180718" cy="2775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Снимок экрана 2021-07-31 в 18.58.32.png" descr="Снимок экрана 2021-07-31 в 18.58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43954" y="3331397"/>
            <a:ext cx="8179850" cy="2775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Снимок экрана 2021-07-31 в 19.03.54.png" descr="Снимок экрана 2021-07-31 в 19.03.5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4963" y="7909321"/>
            <a:ext cx="19104798" cy="391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Аугментация, обрезка по bounding-box, балансировка дата-сета"/>
          <p:cNvSpPr txBox="1"/>
          <p:nvPr>
            <p:ph type="title"/>
          </p:nvPr>
        </p:nvSpPr>
        <p:spPr>
          <a:xfrm>
            <a:off x="1473200" y="355600"/>
            <a:ext cx="21437600" cy="1000721"/>
          </a:xfrm>
          <a:prstGeom prst="rect">
            <a:avLst/>
          </a:prstGeom>
        </p:spPr>
        <p:txBody>
          <a:bodyPr anchor="t"/>
          <a:lstStyle>
            <a:lvl1pPr algn="ctr">
              <a:defRPr sz="5100"/>
            </a:lvl1pPr>
          </a:lstStyle>
          <a:p>
            <a:pPr/>
            <a:r>
              <a:t>Аугментация, обрезка по bounding-box, балансировка дата-сета</a:t>
            </a:r>
          </a:p>
        </p:txBody>
      </p:sp>
      <p:sp>
        <p:nvSpPr>
          <p:cNvPr id="165" name="Аугментация (вращение, смещение, случайный шум, отражение, яркость)…"/>
          <p:cNvSpPr txBox="1"/>
          <p:nvPr>
            <p:ph type="body" idx="1"/>
          </p:nvPr>
        </p:nvSpPr>
        <p:spPr>
          <a:xfrm>
            <a:off x="724292" y="1345499"/>
            <a:ext cx="22186508" cy="11970372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Аугментация (вращение, смещение, случайный шум, отражение, яркость)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Аугментация + обрезка по bounding-box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Балансировка дата-сета:    </a:t>
            </a:r>
            <a:r>
              <a:rPr sz="4100"/>
              <a:t>ДО</a:t>
            </a:r>
            <a:r>
              <a:t>                                 </a:t>
            </a:r>
            <a:r>
              <a:rPr sz="4100"/>
              <a:t>ПОСЛЕ</a:t>
            </a:r>
          </a:p>
        </p:txBody>
      </p:sp>
      <p:pic>
        <p:nvPicPr>
          <p:cNvPr id="16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Снимок экрана 2021-07-31 в 19.12.58.png" descr="Снимок экрана 2021-07-31 в 19.12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6018" y="2289181"/>
            <a:ext cx="14386461" cy="308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Снимок экрана 2021-07-31 в 19.13.48.png" descr="Снимок экрана 2021-07-31 в 19.13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6018" y="6601038"/>
            <a:ext cx="14176327" cy="2910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Снимок экрана 2021-07-31 в 19.15.16.png" descr="Снимок экрана 2021-07-31 в 19.15.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58282" y="10207520"/>
            <a:ext cx="3658236" cy="303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Снимок экрана 2021-07-31 в 19.14.58.png" descr="Снимок экрана 2021-07-31 в 19.14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281181" y="10207520"/>
            <a:ext cx="3546797" cy="303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Стрелка"/>
          <p:cNvSpPr/>
          <p:nvPr/>
        </p:nvSpPr>
        <p:spPr>
          <a:xfrm>
            <a:off x="10337800" y="11090009"/>
            <a:ext cx="1270000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172" name="Стрелка"/>
          <p:cNvSpPr/>
          <p:nvPr/>
        </p:nvSpPr>
        <p:spPr>
          <a:xfrm>
            <a:off x="17957800" y="11090009"/>
            <a:ext cx="1270000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NN – выбор архитектуры"/>
          <p:cNvSpPr txBox="1"/>
          <p:nvPr>
            <p:ph type="title"/>
          </p:nvPr>
        </p:nvSpPr>
        <p:spPr>
          <a:xfrm>
            <a:off x="1473200" y="355599"/>
            <a:ext cx="21437600" cy="192625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b="1" sz="8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  CNN – выбор архитектуры</a:t>
            </a:r>
          </a:p>
        </p:txBody>
      </p:sp>
      <p:sp>
        <p:nvSpPr>
          <p:cNvPr id="175" name="Oxford VGGFace (архитектура ResNet50, датасет VGGFace2)…"/>
          <p:cNvSpPr txBox="1"/>
          <p:nvPr>
            <p:ph type="body" idx="1"/>
          </p:nvPr>
        </p:nvSpPr>
        <p:spPr>
          <a:xfrm>
            <a:off x="1473200" y="2460402"/>
            <a:ext cx="21437600" cy="1070870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Oxford VGGFace (архитектура ResNet50, датасет VGGFace2)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BiT-M r50x1 (архитектура ResNet50-v2, датасет ImageNet-1k)</a:t>
            </a:r>
          </a:p>
        </p:txBody>
      </p:sp>
      <p:pic>
        <p:nvPicPr>
          <p:cNvPr id="176" name="8cw5gxVOjDzKc7cXr40nq6JrP1XRMrJqGm9KmVV_lcajbrbLc-72xXUItNEFBaGEosI80dXdKE6faGDKmYmZxEbYCeXxuyyKi1rEds_9Hh7vW0neeQ6pGZJGu-M20i0gJN38868.png" descr="8cw5gxVOjDzKc7cXr40nq6JrP1XRMrJqGm9KmVV_lcajbrbLc-72xXUItNEFBaGEosI80dXdKE6faGDKmYmZxEbYCeXxuyyKi1rEds_9Hh7vW0neeQ6pGZJGu-M20i0gJN388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36955" y="-1713323"/>
            <a:ext cx="841227" cy="1621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electronics-08-00463-g005.png" descr="electronics-08-00463-g0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4157" y="3699226"/>
            <a:ext cx="16679813" cy="4139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Снимок экрана 2021-07-31 в 20.39.41.png" descr="Снимок экрана 2021-07-31 в 20.39.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9407" y="9255918"/>
            <a:ext cx="6985138" cy="3798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